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71" r:id="rId2"/>
  </p:sldIdLst>
  <p:sldSz cx="6119813" cy="3441700"/>
  <p:notesSz cx="9144000" cy="6858000"/>
  <p:embeddedFontLs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4837D"/>
    <a:srgbClr val="FFCA55"/>
    <a:srgbClr val="172C51"/>
    <a:srgbClr val="09D6B4"/>
    <a:srgbClr val="00CC99"/>
    <a:srgbClr val="00FF99"/>
    <a:srgbClr val="F97777"/>
    <a:srgbClr val="D7F1F7"/>
    <a:srgbClr val="FD6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4" autoAdjust="0"/>
    <p:restoredTop sz="87875"/>
  </p:normalViewPr>
  <p:slideViewPr>
    <p:cSldViewPr snapToGrid="0">
      <p:cViewPr varScale="1">
        <p:scale>
          <a:sx n="273" d="100"/>
          <a:sy n="273" d="100"/>
        </p:scale>
        <p:origin x="19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BC13-E30A-4D34-8FF2-A302B5C42FB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3AD7-078C-43F4-98B4-450D5CFA7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1pPr>
    <a:lvl2pPr marL="250546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2pPr>
    <a:lvl3pPr marL="501091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3pPr>
    <a:lvl4pPr marL="751637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4pPr>
    <a:lvl5pPr marL="1002182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5pPr>
    <a:lvl6pPr marL="1252728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6pPr>
    <a:lvl7pPr marL="1503274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7pPr>
    <a:lvl8pPr marL="1753819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8pPr>
    <a:lvl9pPr marL="2004365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AC32-F676-7036-71CE-9D92768E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2BB78-9AD6-B051-2CDC-CE8B3CA24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18FFC-4211-5B59-3098-69516C07C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EE14E-3D2F-8C76-8ADF-2C8129A1A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3AD7-078C-43F4-98B4-450D5CFA7C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63260"/>
            <a:ext cx="4589860" cy="1198221"/>
          </a:xfrm>
        </p:spPr>
        <p:txBody>
          <a:bodyPr anchor="b"/>
          <a:lstStyle>
            <a:lvl1pPr algn="ctr">
              <a:defRPr sz="301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807690"/>
            <a:ext cx="4589860" cy="830947"/>
          </a:xfrm>
        </p:spPr>
        <p:txBody>
          <a:bodyPr/>
          <a:lstStyle>
            <a:lvl1pPr marL="0" indent="0" algn="ctr">
              <a:buNone/>
              <a:defRPr sz="1205"/>
            </a:lvl1pPr>
            <a:lvl2pPr marL="229469" indent="0" algn="ctr">
              <a:buNone/>
              <a:defRPr sz="1004"/>
            </a:lvl2pPr>
            <a:lvl3pPr marL="458937" indent="0" algn="ctr">
              <a:buNone/>
              <a:defRPr sz="903"/>
            </a:lvl3pPr>
            <a:lvl4pPr marL="688406" indent="0" algn="ctr">
              <a:buNone/>
              <a:defRPr sz="803"/>
            </a:lvl4pPr>
            <a:lvl5pPr marL="917875" indent="0" algn="ctr">
              <a:buNone/>
              <a:defRPr sz="803"/>
            </a:lvl5pPr>
            <a:lvl6pPr marL="1147343" indent="0" algn="ctr">
              <a:buNone/>
              <a:defRPr sz="803"/>
            </a:lvl6pPr>
            <a:lvl7pPr marL="1376812" indent="0" algn="ctr">
              <a:buNone/>
              <a:defRPr sz="803"/>
            </a:lvl7pPr>
            <a:lvl8pPr marL="1606281" indent="0" algn="ctr">
              <a:buNone/>
              <a:defRPr sz="803"/>
            </a:lvl8pPr>
            <a:lvl9pPr marL="1835749" indent="0" algn="ctr">
              <a:buNone/>
              <a:defRPr sz="8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5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83238"/>
            <a:ext cx="1319585" cy="291668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83238"/>
            <a:ext cx="3882256" cy="291668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2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7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858036"/>
            <a:ext cx="5278339" cy="1431651"/>
          </a:xfrm>
        </p:spPr>
        <p:txBody>
          <a:bodyPr anchor="b"/>
          <a:lstStyle>
            <a:lvl1pPr>
              <a:defRPr sz="301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303231"/>
            <a:ext cx="5278339" cy="752872"/>
          </a:xfrm>
        </p:spPr>
        <p:txBody>
          <a:bodyPr/>
          <a:lstStyle>
            <a:lvl1pPr marL="0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1pPr>
            <a:lvl2pPr marL="229469" indent="0">
              <a:buNone/>
              <a:defRPr sz="1004">
                <a:solidFill>
                  <a:schemeClr val="tx1">
                    <a:tint val="75000"/>
                  </a:schemeClr>
                </a:solidFill>
              </a:defRPr>
            </a:lvl2pPr>
            <a:lvl3pPr marL="458937" indent="0">
              <a:buNone/>
              <a:defRPr sz="903">
                <a:solidFill>
                  <a:schemeClr val="tx1">
                    <a:tint val="75000"/>
                  </a:schemeClr>
                </a:solidFill>
              </a:defRPr>
            </a:lvl3pPr>
            <a:lvl4pPr marL="688406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4pPr>
            <a:lvl5pPr marL="917875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5pPr>
            <a:lvl6pPr marL="1147343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6pPr>
            <a:lvl7pPr marL="1376812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7pPr>
            <a:lvl8pPr marL="1606281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8pPr>
            <a:lvl9pPr marL="1835749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9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916193"/>
            <a:ext cx="2600921" cy="21837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916193"/>
            <a:ext cx="2600921" cy="21837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83239"/>
            <a:ext cx="5278339" cy="6652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843695"/>
            <a:ext cx="2588968" cy="413482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469" indent="0">
              <a:buNone/>
              <a:defRPr sz="1004" b="1"/>
            </a:lvl2pPr>
            <a:lvl3pPr marL="458937" indent="0">
              <a:buNone/>
              <a:defRPr sz="903" b="1"/>
            </a:lvl3pPr>
            <a:lvl4pPr marL="688406" indent="0">
              <a:buNone/>
              <a:defRPr sz="803" b="1"/>
            </a:lvl4pPr>
            <a:lvl5pPr marL="917875" indent="0">
              <a:buNone/>
              <a:defRPr sz="803" b="1"/>
            </a:lvl5pPr>
            <a:lvl6pPr marL="1147343" indent="0">
              <a:buNone/>
              <a:defRPr sz="803" b="1"/>
            </a:lvl6pPr>
            <a:lvl7pPr marL="1376812" indent="0">
              <a:buNone/>
              <a:defRPr sz="803" b="1"/>
            </a:lvl7pPr>
            <a:lvl8pPr marL="1606281" indent="0">
              <a:buNone/>
              <a:defRPr sz="803" b="1"/>
            </a:lvl8pPr>
            <a:lvl9pPr marL="1835749" indent="0">
              <a:buNone/>
              <a:defRPr sz="8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257177"/>
            <a:ext cx="2588968" cy="1849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843695"/>
            <a:ext cx="2601718" cy="413482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469" indent="0">
              <a:buNone/>
              <a:defRPr sz="1004" b="1"/>
            </a:lvl2pPr>
            <a:lvl3pPr marL="458937" indent="0">
              <a:buNone/>
              <a:defRPr sz="903" b="1"/>
            </a:lvl3pPr>
            <a:lvl4pPr marL="688406" indent="0">
              <a:buNone/>
              <a:defRPr sz="803" b="1"/>
            </a:lvl4pPr>
            <a:lvl5pPr marL="917875" indent="0">
              <a:buNone/>
              <a:defRPr sz="803" b="1"/>
            </a:lvl5pPr>
            <a:lvl6pPr marL="1147343" indent="0">
              <a:buNone/>
              <a:defRPr sz="803" b="1"/>
            </a:lvl6pPr>
            <a:lvl7pPr marL="1376812" indent="0">
              <a:buNone/>
              <a:defRPr sz="803" b="1"/>
            </a:lvl7pPr>
            <a:lvl8pPr marL="1606281" indent="0">
              <a:buNone/>
              <a:defRPr sz="803" b="1"/>
            </a:lvl8pPr>
            <a:lvl9pPr marL="1835749" indent="0">
              <a:buNone/>
              <a:defRPr sz="8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257177"/>
            <a:ext cx="2601718" cy="1849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4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6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29447"/>
            <a:ext cx="1973799" cy="803063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95541"/>
            <a:ext cx="3098155" cy="2445838"/>
          </a:xfrm>
        </p:spPr>
        <p:txBody>
          <a:bodyPr/>
          <a:lstStyle>
            <a:lvl1pPr>
              <a:defRPr sz="1606"/>
            </a:lvl1pPr>
            <a:lvl2pPr>
              <a:defRPr sz="1405"/>
            </a:lvl2pPr>
            <a:lvl3pPr>
              <a:defRPr sz="1205"/>
            </a:lvl3pPr>
            <a:lvl4pPr>
              <a:defRPr sz="1004"/>
            </a:lvl4pPr>
            <a:lvl5pPr>
              <a:defRPr sz="1004"/>
            </a:lvl5pPr>
            <a:lvl6pPr>
              <a:defRPr sz="1004"/>
            </a:lvl6pPr>
            <a:lvl7pPr>
              <a:defRPr sz="1004"/>
            </a:lvl7pPr>
            <a:lvl8pPr>
              <a:defRPr sz="1004"/>
            </a:lvl8pPr>
            <a:lvl9pPr>
              <a:defRPr sz="100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1032510"/>
            <a:ext cx="1973799" cy="1912852"/>
          </a:xfrm>
        </p:spPr>
        <p:txBody>
          <a:bodyPr/>
          <a:lstStyle>
            <a:lvl1pPr marL="0" indent="0">
              <a:buNone/>
              <a:defRPr sz="803"/>
            </a:lvl1pPr>
            <a:lvl2pPr marL="229469" indent="0">
              <a:buNone/>
              <a:defRPr sz="703"/>
            </a:lvl2pPr>
            <a:lvl3pPr marL="458937" indent="0">
              <a:buNone/>
              <a:defRPr sz="602"/>
            </a:lvl3pPr>
            <a:lvl4pPr marL="688406" indent="0">
              <a:buNone/>
              <a:defRPr sz="502"/>
            </a:lvl4pPr>
            <a:lvl5pPr marL="917875" indent="0">
              <a:buNone/>
              <a:defRPr sz="502"/>
            </a:lvl5pPr>
            <a:lvl6pPr marL="1147343" indent="0">
              <a:buNone/>
              <a:defRPr sz="502"/>
            </a:lvl6pPr>
            <a:lvl7pPr marL="1376812" indent="0">
              <a:buNone/>
              <a:defRPr sz="502"/>
            </a:lvl7pPr>
            <a:lvl8pPr marL="1606281" indent="0">
              <a:buNone/>
              <a:defRPr sz="502"/>
            </a:lvl8pPr>
            <a:lvl9pPr marL="1835749" indent="0">
              <a:buNone/>
              <a:defRPr sz="5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9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29447"/>
            <a:ext cx="1973799" cy="803063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95541"/>
            <a:ext cx="3098155" cy="2445838"/>
          </a:xfrm>
        </p:spPr>
        <p:txBody>
          <a:bodyPr anchor="t"/>
          <a:lstStyle>
            <a:lvl1pPr marL="0" indent="0">
              <a:buNone/>
              <a:defRPr sz="1606"/>
            </a:lvl1pPr>
            <a:lvl2pPr marL="229469" indent="0">
              <a:buNone/>
              <a:defRPr sz="1405"/>
            </a:lvl2pPr>
            <a:lvl3pPr marL="458937" indent="0">
              <a:buNone/>
              <a:defRPr sz="1205"/>
            </a:lvl3pPr>
            <a:lvl4pPr marL="688406" indent="0">
              <a:buNone/>
              <a:defRPr sz="1004"/>
            </a:lvl4pPr>
            <a:lvl5pPr marL="917875" indent="0">
              <a:buNone/>
              <a:defRPr sz="1004"/>
            </a:lvl5pPr>
            <a:lvl6pPr marL="1147343" indent="0">
              <a:buNone/>
              <a:defRPr sz="1004"/>
            </a:lvl6pPr>
            <a:lvl7pPr marL="1376812" indent="0">
              <a:buNone/>
              <a:defRPr sz="1004"/>
            </a:lvl7pPr>
            <a:lvl8pPr marL="1606281" indent="0">
              <a:buNone/>
              <a:defRPr sz="1004"/>
            </a:lvl8pPr>
            <a:lvl9pPr marL="1835749" indent="0">
              <a:buNone/>
              <a:defRPr sz="100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1032510"/>
            <a:ext cx="1973799" cy="1912852"/>
          </a:xfrm>
        </p:spPr>
        <p:txBody>
          <a:bodyPr/>
          <a:lstStyle>
            <a:lvl1pPr marL="0" indent="0">
              <a:buNone/>
              <a:defRPr sz="803"/>
            </a:lvl1pPr>
            <a:lvl2pPr marL="229469" indent="0">
              <a:buNone/>
              <a:defRPr sz="703"/>
            </a:lvl2pPr>
            <a:lvl3pPr marL="458937" indent="0">
              <a:buNone/>
              <a:defRPr sz="602"/>
            </a:lvl3pPr>
            <a:lvl4pPr marL="688406" indent="0">
              <a:buNone/>
              <a:defRPr sz="502"/>
            </a:lvl4pPr>
            <a:lvl5pPr marL="917875" indent="0">
              <a:buNone/>
              <a:defRPr sz="502"/>
            </a:lvl5pPr>
            <a:lvl6pPr marL="1147343" indent="0">
              <a:buNone/>
              <a:defRPr sz="502"/>
            </a:lvl6pPr>
            <a:lvl7pPr marL="1376812" indent="0">
              <a:buNone/>
              <a:defRPr sz="502"/>
            </a:lvl7pPr>
            <a:lvl8pPr marL="1606281" indent="0">
              <a:buNone/>
              <a:defRPr sz="502"/>
            </a:lvl8pPr>
            <a:lvl9pPr marL="1835749" indent="0">
              <a:buNone/>
              <a:defRPr sz="5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1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83239"/>
            <a:ext cx="5278339" cy="66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916193"/>
            <a:ext cx="5278339" cy="2183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3189946"/>
            <a:ext cx="1376958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346F6-A9DD-43E7-97AA-12396D53354E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3189946"/>
            <a:ext cx="2065437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3189946"/>
            <a:ext cx="1376958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1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8937" rtl="0" eaLnBrk="1" latinLnBrk="1" hangingPunct="1">
        <a:lnSpc>
          <a:spcPct val="90000"/>
        </a:lnSpc>
        <a:spcBef>
          <a:spcPct val="0"/>
        </a:spcBef>
        <a:buNone/>
        <a:defRPr sz="22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734" indent="-114734" algn="l" defTabSz="458937" rtl="0" eaLnBrk="1" latinLnBrk="1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1pPr>
      <a:lvl2pPr marL="344203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573672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3pPr>
      <a:lvl4pPr marL="803140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4pPr>
      <a:lvl5pPr marL="1032609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5pPr>
      <a:lvl6pPr marL="1262078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6pPr>
      <a:lvl7pPr marL="1491546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7pPr>
      <a:lvl8pPr marL="1721015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8pPr>
      <a:lvl9pPr marL="1950484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1pPr>
      <a:lvl2pPr marL="229469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2pPr>
      <a:lvl3pPr marL="458937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3pPr>
      <a:lvl4pPr marL="688406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4pPr>
      <a:lvl5pPr marL="917875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5pPr>
      <a:lvl6pPr marL="1147343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6pPr>
      <a:lvl7pPr marL="1376812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7pPr>
      <a:lvl8pPr marL="1606281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8pPr>
      <a:lvl9pPr marL="1835749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D07D3-2DC6-C793-67F6-4D856A8B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DC8DE6A-A0B9-83DB-72D8-DDBF262B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1" y="1929429"/>
            <a:ext cx="1333958" cy="12688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8F5D6D-8DA9-25DB-B69D-2C3AC6B16743}"/>
              </a:ext>
            </a:extLst>
          </p:cNvPr>
          <p:cNvSpPr/>
          <p:nvPr/>
        </p:nvSpPr>
        <p:spPr>
          <a:xfrm>
            <a:off x="2077704" y="50096"/>
            <a:ext cx="2553848" cy="3330575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BEBEE33-D274-CE2D-755E-512AA6148A0C}"/>
              </a:ext>
            </a:extLst>
          </p:cNvPr>
          <p:cNvSpPr/>
          <p:nvPr/>
        </p:nvSpPr>
        <p:spPr>
          <a:xfrm>
            <a:off x="38542" y="50380"/>
            <a:ext cx="2040256" cy="33305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CE250442-1F33-E7BA-2593-86B5388AA444}"/>
              </a:ext>
            </a:extLst>
          </p:cNvPr>
          <p:cNvGrpSpPr/>
          <p:nvPr/>
        </p:nvGrpSpPr>
        <p:grpSpPr>
          <a:xfrm>
            <a:off x="2300031" y="632270"/>
            <a:ext cx="805956" cy="1124106"/>
            <a:chOff x="2182159" y="787889"/>
            <a:chExt cx="770808" cy="928197"/>
          </a:xfrm>
        </p:grpSpPr>
        <p:sp>
          <p:nvSpPr>
            <p:cNvPr id="206" name="순서도: 판단 205">
              <a:extLst>
                <a:ext uri="{FF2B5EF4-FFF2-40B4-BE49-F238E27FC236}">
                  <a16:creationId xmlns:a16="http://schemas.microsoft.com/office/drawing/2014/main" id="{B1FF4334-782E-FCBE-5A13-D391A0CE9FE5}"/>
                </a:ext>
              </a:extLst>
            </p:cNvPr>
            <p:cNvSpPr/>
            <p:nvPr/>
          </p:nvSpPr>
          <p:spPr>
            <a:xfrm>
              <a:off x="2182159" y="1203497"/>
              <a:ext cx="763910" cy="512589"/>
            </a:xfrm>
            <a:prstGeom prst="flowChartDecision">
              <a:avLst/>
            </a:prstGeom>
            <a:solidFill>
              <a:srgbClr val="F4837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A36C14C-3442-2FD9-4AE4-64FDF4B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582" y="1309415"/>
              <a:ext cx="345748" cy="345748"/>
            </a:xfrm>
            <a:prstGeom prst="rect">
              <a:avLst/>
            </a:prstGeom>
          </p:spPr>
        </p:pic>
        <p:sp>
          <p:nvSpPr>
            <p:cNvPr id="207" name="순서도: 판단 206">
              <a:extLst>
                <a:ext uri="{FF2B5EF4-FFF2-40B4-BE49-F238E27FC236}">
                  <a16:creationId xmlns:a16="http://schemas.microsoft.com/office/drawing/2014/main" id="{FA368A2E-FE75-3D2C-6CA3-42C2F75BFFB7}"/>
                </a:ext>
              </a:extLst>
            </p:cNvPr>
            <p:cNvSpPr/>
            <p:nvPr/>
          </p:nvSpPr>
          <p:spPr>
            <a:xfrm>
              <a:off x="2182159" y="986019"/>
              <a:ext cx="763910" cy="512589"/>
            </a:xfrm>
            <a:prstGeom prst="flowChartDecision">
              <a:avLst/>
            </a:prstGeom>
            <a:solidFill>
              <a:srgbClr val="FFCA55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" name="그림 204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225304A-1834-1B33-5766-D685693C9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445" y="1085069"/>
              <a:ext cx="345748" cy="345748"/>
            </a:xfrm>
            <a:prstGeom prst="rect">
              <a:avLst/>
            </a:prstGeom>
          </p:spPr>
        </p:pic>
        <p:sp>
          <p:nvSpPr>
            <p:cNvPr id="208" name="순서도: 판단 207">
              <a:extLst>
                <a:ext uri="{FF2B5EF4-FFF2-40B4-BE49-F238E27FC236}">
                  <a16:creationId xmlns:a16="http://schemas.microsoft.com/office/drawing/2014/main" id="{8AFAA8B4-1CDC-0ED5-CD08-BBD73D9BF78B}"/>
                </a:ext>
              </a:extLst>
            </p:cNvPr>
            <p:cNvSpPr/>
            <p:nvPr/>
          </p:nvSpPr>
          <p:spPr>
            <a:xfrm>
              <a:off x="2189057" y="787889"/>
              <a:ext cx="763910" cy="512589"/>
            </a:xfrm>
            <a:prstGeom prst="flowChartDecision">
              <a:avLst/>
            </a:prstGeom>
            <a:solidFill>
              <a:srgbClr val="09D6B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8911AC-49B6-BD06-8D7F-B68221B5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575" y="890727"/>
              <a:ext cx="345748" cy="345748"/>
            </a:xfrm>
            <a:prstGeom prst="rect">
              <a:avLst/>
            </a:prstGeom>
            <a:noFill/>
          </p:spPr>
        </p:pic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8CF1658E-662D-AD10-9421-02E8AE3AE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45" y="1449778"/>
            <a:ext cx="1145451" cy="9448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AB0391-4F9E-9467-0BE9-9587E8CF165A}"/>
              </a:ext>
            </a:extLst>
          </p:cNvPr>
          <p:cNvSpPr txBox="1"/>
          <p:nvPr/>
        </p:nvSpPr>
        <p:spPr>
          <a:xfrm>
            <a:off x="1886058" y="60904"/>
            <a:ext cx="299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Stage #2. Multimodal Fusion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E6EE25-119B-59CF-2777-B2CACF816446}"/>
              </a:ext>
            </a:extLst>
          </p:cNvPr>
          <p:cNvSpPr txBox="1"/>
          <p:nvPr/>
        </p:nvSpPr>
        <p:spPr>
          <a:xfrm>
            <a:off x="4633281" y="60904"/>
            <a:ext cx="149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Stage #3. </a:t>
            </a:r>
          </a:p>
          <a:p>
            <a:pPr algn="ctr"/>
            <a:r>
              <a:rPr lang="en" altLang="ko-KR" sz="1200" b="1" dirty="0">
                <a:solidFill>
                  <a:srgbClr val="0070C0"/>
                </a:solidFill>
              </a:rPr>
              <a:t>Predictive </a:t>
            </a:r>
            <a:r>
              <a:rPr lang="en-US" altLang="ko-KR" sz="1200" b="1" dirty="0">
                <a:solidFill>
                  <a:srgbClr val="0070C0"/>
                </a:solidFill>
              </a:rPr>
              <a:t>&amp;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lang="en" altLang="ko-KR" sz="1200" b="1" dirty="0">
                <a:solidFill>
                  <a:srgbClr val="0070C0"/>
                </a:solidFill>
              </a:rPr>
              <a:t>Explanatory outputs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7A2F18-24AD-2BFD-DEB3-885168B16D0B}"/>
              </a:ext>
            </a:extLst>
          </p:cNvPr>
          <p:cNvSpPr/>
          <p:nvPr/>
        </p:nvSpPr>
        <p:spPr>
          <a:xfrm>
            <a:off x="4632128" y="50799"/>
            <a:ext cx="1456686" cy="3330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CE64EB-FB67-5FF3-8AF7-85B513076904}"/>
              </a:ext>
            </a:extLst>
          </p:cNvPr>
          <p:cNvSpPr txBox="1"/>
          <p:nvPr/>
        </p:nvSpPr>
        <p:spPr>
          <a:xfrm>
            <a:off x="2039069" y="1875296"/>
            <a:ext cx="13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Capturing </a:t>
            </a:r>
            <a:r>
              <a:rPr lang="en" altLang="ko-KR" sz="900" dirty="0"/>
              <a:t>Atomic–bond relational patterns</a:t>
            </a:r>
            <a:endParaRPr lang="ko-KR" altLang="en-US" sz="900" dirty="0"/>
          </a:p>
        </p:txBody>
      </p:sp>
      <p:pic>
        <p:nvPicPr>
          <p:cNvPr id="69" name="그림 68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07B283-5A37-A951-3F20-5CD8F040E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" y="735543"/>
            <a:ext cx="726401" cy="592068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7899503F-98F2-B747-258E-CB6C0A11A5F4}"/>
              </a:ext>
            </a:extLst>
          </p:cNvPr>
          <p:cNvGrpSpPr/>
          <p:nvPr/>
        </p:nvGrpSpPr>
        <p:grpSpPr>
          <a:xfrm>
            <a:off x="190681" y="2785309"/>
            <a:ext cx="1784443" cy="171841"/>
            <a:chOff x="3582505" y="367552"/>
            <a:chExt cx="1326096" cy="13447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ED22A87-7E64-6472-1F9E-3B5E7228CE46}"/>
                </a:ext>
              </a:extLst>
            </p:cNvPr>
            <p:cNvGrpSpPr/>
            <p:nvPr/>
          </p:nvGrpSpPr>
          <p:grpSpPr>
            <a:xfrm>
              <a:off x="3582505" y="367552"/>
              <a:ext cx="1193864" cy="134471"/>
              <a:chOff x="3582505" y="367552"/>
              <a:chExt cx="1193864" cy="134471"/>
            </a:xfrm>
            <a:solidFill>
              <a:schemeClr val="bg2"/>
            </a:solidFill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5CA3512-D575-E1AB-7F8A-7514D971F965}"/>
                  </a:ext>
                </a:extLst>
              </p:cNvPr>
              <p:cNvSpPr/>
              <p:nvPr/>
            </p:nvSpPr>
            <p:spPr>
              <a:xfrm>
                <a:off x="4245010" y="367552"/>
                <a:ext cx="132232" cy="13447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1AFBF26-6667-DD57-E3BA-B6954D7B8FE5}"/>
                  </a:ext>
                </a:extLst>
              </p:cNvPr>
              <p:cNvSpPr/>
              <p:nvPr/>
            </p:nvSpPr>
            <p:spPr>
              <a:xfrm>
                <a:off x="4376581" y="367552"/>
                <a:ext cx="133554" cy="134471"/>
              </a:xfrm>
              <a:prstGeom prst="rect">
                <a:avLst/>
              </a:prstGeom>
              <a:solidFill>
                <a:srgbClr val="D8BDF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FC16061-0EE2-9BF8-31D6-D80F8CDD7BE6}"/>
                  </a:ext>
                </a:extLst>
              </p:cNvPr>
              <p:cNvSpPr/>
              <p:nvPr/>
            </p:nvSpPr>
            <p:spPr>
              <a:xfrm>
                <a:off x="4642815" y="367552"/>
                <a:ext cx="133554" cy="1344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F2EC666-1E08-0CA0-0D88-C2F3BF334396}"/>
                  </a:ext>
                </a:extLst>
              </p:cNvPr>
              <p:cNvSpPr/>
              <p:nvPr/>
            </p:nvSpPr>
            <p:spPr>
              <a:xfrm>
                <a:off x="3582505" y="367552"/>
                <a:ext cx="132232" cy="13447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3BE834D-5F86-6074-B34D-7AD3F1C30A19}"/>
                  </a:ext>
                </a:extLst>
              </p:cNvPr>
              <p:cNvSpPr/>
              <p:nvPr/>
            </p:nvSpPr>
            <p:spPr>
              <a:xfrm>
                <a:off x="3714076" y="367552"/>
                <a:ext cx="133554" cy="134471"/>
              </a:xfrm>
              <a:prstGeom prst="rect">
                <a:avLst/>
              </a:prstGeom>
              <a:solidFill>
                <a:srgbClr val="A66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81E52F2-B691-3080-0563-3C265D52061C}"/>
                  </a:ext>
                </a:extLst>
              </p:cNvPr>
              <p:cNvSpPr/>
              <p:nvPr/>
            </p:nvSpPr>
            <p:spPr>
              <a:xfrm>
                <a:off x="3980310" y="367552"/>
                <a:ext cx="133554" cy="13447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F7072C-F3F6-9B19-DDA3-838E5A1584D9}"/>
                </a:ext>
              </a:extLst>
            </p:cNvPr>
            <p:cNvSpPr/>
            <p:nvPr/>
          </p:nvSpPr>
          <p:spPr>
            <a:xfrm>
              <a:off x="4508813" y="367552"/>
              <a:ext cx="133554" cy="134471"/>
            </a:xfrm>
            <a:prstGeom prst="rect">
              <a:avLst/>
            </a:prstGeom>
            <a:solidFill>
              <a:srgbClr val="FDD1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4768EA7-F3AB-5657-364F-385DAAED73A2}"/>
                </a:ext>
              </a:extLst>
            </p:cNvPr>
            <p:cNvSpPr/>
            <p:nvPr/>
          </p:nvSpPr>
          <p:spPr>
            <a:xfrm>
              <a:off x="4775047" y="367552"/>
              <a:ext cx="133554" cy="1344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DF0C1A2-BC1E-400D-0482-32961A55B4F9}"/>
                </a:ext>
              </a:extLst>
            </p:cNvPr>
            <p:cNvSpPr/>
            <p:nvPr/>
          </p:nvSpPr>
          <p:spPr>
            <a:xfrm>
              <a:off x="3846308" y="367552"/>
              <a:ext cx="133554" cy="134471"/>
            </a:xfrm>
            <a:prstGeom prst="rect">
              <a:avLst/>
            </a:prstGeom>
            <a:solidFill>
              <a:srgbClr val="FDD1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499DC14-A553-ADEF-037E-674954405FFE}"/>
                </a:ext>
              </a:extLst>
            </p:cNvPr>
            <p:cNvSpPr/>
            <p:nvPr/>
          </p:nvSpPr>
          <p:spPr>
            <a:xfrm>
              <a:off x="4112542" y="367552"/>
              <a:ext cx="133554" cy="1344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00F10D6-5DFB-6ABF-1631-B06B173EA058}"/>
              </a:ext>
            </a:extLst>
          </p:cNvPr>
          <p:cNvSpPr txBox="1"/>
          <p:nvPr/>
        </p:nvSpPr>
        <p:spPr>
          <a:xfrm rot="19588049">
            <a:off x="619566" y="2893906"/>
            <a:ext cx="292388" cy="914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/>
              <a:t>Kappa2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2BB108-6587-E3DB-EAAD-D76A6B919E9A}"/>
              </a:ext>
            </a:extLst>
          </p:cNvPr>
          <p:cNvSpPr txBox="1"/>
          <p:nvPr/>
        </p:nvSpPr>
        <p:spPr>
          <a:xfrm rot="19588049">
            <a:off x="683768" y="2931688"/>
            <a:ext cx="292388" cy="460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/>
              <a:t>TPSA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1ED0D5-25E5-469C-AB7B-AF4EFC93C492}"/>
              </a:ext>
            </a:extLst>
          </p:cNvPr>
          <p:cNvSpPr txBox="1"/>
          <p:nvPr/>
        </p:nvSpPr>
        <p:spPr>
          <a:xfrm rot="19588049">
            <a:off x="897932" y="2924423"/>
            <a:ext cx="292388" cy="547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 err="1"/>
              <a:t>NOCount</a:t>
            </a:r>
            <a:endParaRPr lang="ko-KR" altLang="en-US" sz="7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7A9012-3990-FC5F-8866-B06E94617394}"/>
              </a:ext>
            </a:extLst>
          </p:cNvPr>
          <p:cNvSpPr txBox="1"/>
          <p:nvPr/>
        </p:nvSpPr>
        <p:spPr>
          <a:xfrm rot="19588049">
            <a:off x="1066258" y="2933243"/>
            <a:ext cx="292388" cy="4416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/>
              <a:t>Chi2v</a:t>
            </a:r>
            <a:endParaRPr lang="ko-KR" altLang="en-US" sz="7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47F2B4-A11D-3D6F-A643-C7A5FF91424D}"/>
              </a:ext>
            </a:extLst>
          </p:cNvPr>
          <p:cNvSpPr txBox="1"/>
          <p:nvPr/>
        </p:nvSpPr>
        <p:spPr>
          <a:xfrm>
            <a:off x="1720314" y="2889237"/>
            <a:ext cx="43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...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B72807-19C7-CD88-1F87-19378F524789}"/>
              </a:ext>
            </a:extLst>
          </p:cNvPr>
          <p:cNvSpPr txBox="1"/>
          <p:nvPr/>
        </p:nvSpPr>
        <p:spPr>
          <a:xfrm>
            <a:off x="94637" y="2566768"/>
            <a:ext cx="1600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Descriptors using RDkit</a:t>
            </a:r>
            <a:endParaRPr lang="ko-KR" altLang="en-US" sz="1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223620-BA92-C1C9-C183-9A0A97BA8BEC}"/>
              </a:ext>
            </a:extLst>
          </p:cNvPr>
          <p:cNvSpPr txBox="1"/>
          <p:nvPr/>
        </p:nvSpPr>
        <p:spPr>
          <a:xfrm>
            <a:off x="961844" y="1095358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Graph Structure</a:t>
            </a:r>
            <a:endParaRPr lang="ko-KR" altLang="en-US" sz="1000" b="1" dirty="0"/>
          </a:p>
        </p:txBody>
      </p: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672C1B8-4D23-AD27-9966-2369AFC448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670" y="1479139"/>
            <a:ext cx="878083" cy="95473"/>
          </a:xfrm>
          <a:prstGeom prst="curvedConnector4">
            <a:avLst>
              <a:gd name="adj1" fmla="val -3700"/>
              <a:gd name="adj2" fmla="val 3394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6535DB3B-461E-F2F3-2DD3-E456BEA3B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4609" y="2129952"/>
            <a:ext cx="891252" cy="85526"/>
          </a:xfrm>
          <a:prstGeom prst="curvedConnector4">
            <a:avLst>
              <a:gd name="adj1" fmla="val -743"/>
              <a:gd name="adj2" fmla="val 3116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503664-3523-11CB-E6E5-7D6A2078C3E4}"/>
              </a:ext>
            </a:extLst>
          </p:cNvPr>
          <p:cNvGrpSpPr/>
          <p:nvPr/>
        </p:nvGrpSpPr>
        <p:grpSpPr>
          <a:xfrm>
            <a:off x="3325200" y="649425"/>
            <a:ext cx="1307845" cy="1208827"/>
            <a:chOff x="3147859" y="667404"/>
            <a:chExt cx="1307845" cy="120882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62CA577-2148-7B7C-70ED-D3F4B21CDF22}"/>
                </a:ext>
              </a:extLst>
            </p:cNvPr>
            <p:cNvSpPr/>
            <p:nvPr/>
          </p:nvSpPr>
          <p:spPr>
            <a:xfrm>
              <a:off x="3859491" y="721379"/>
              <a:ext cx="114412" cy="110493"/>
            </a:xfrm>
            <a:prstGeom prst="rect">
              <a:avLst/>
            </a:prstGeom>
            <a:solidFill>
              <a:srgbClr val="CFE3AF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2427962-AC89-E398-BA7C-4C5982875188}"/>
                </a:ext>
              </a:extLst>
            </p:cNvPr>
            <p:cNvSpPr/>
            <p:nvPr/>
          </p:nvSpPr>
          <p:spPr>
            <a:xfrm>
              <a:off x="3974417" y="721379"/>
              <a:ext cx="115556" cy="11049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C25DA28-76DF-C7F9-CDCB-334DA9756D32}"/>
                </a:ext>
              </a:extLst>
            </p:cNvPr>
            <p:cNvSpPr/>
            <p:nvPr/>
          </p:nvSpPr>
          <p:spPr>
            <a:xfrm>
              <a:off x="4089067" y="721379"/>
              <a:ext cx="115556" cy="110493"/>
            </a:xfrm>
            <a:prstGeom prst="rect">
              <a:avLst/>
            </a:prstGeom>
            <a:solidFill>
              <a:srgbClr val="D1FDD6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F85A4F1-1C17-E9D4-85CF-C524197C0348}"/>
                </a:ext>
              </a:extLst>
            </p:cNvPr>
            <p:cNvSpPr/>
            <p:nvPr/>
          </p:nvSpPr>
          <p:spPr>
            <a:xfrm>
              <a:off x="4204092" y="721379"/>
              <a:ext cx="115556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3227F13-32D6-3ACF-1B3A-F85738EB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075" y="1164444"/>
              <a:ext cx="627165" cy="69928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0F17107-C50C-14E5-F616-2331307F2C9C}"/>
                </a:ext>
              </a:extLst>
            </p:cNvPr>
            <p:cNvSpPr/>
            <p:nvPr/>
          </p:nvSpPr>
          <p:spPr>
            <a:xfrm>
              <a:off x="3147859" y="667404"/>
              <a:ext cx="114412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38A1E1-C6E1-3166-D3B1-4CE2DE85F82A}"/>
                </a:ext>
              </a:extLst>
            </p:cNvPr>
            <p:cNvSpPr/>
            <p:nvPr/>
          </p:nvSpPr>
          <p:spPr>
            <a:xfrm>
              <a:off x="3262785" y="667404"/>
              <a:ext cx="115556" cy="110493"/>
            </a:xfrm>
            <a:prstGeom prst="rect">
              <a:avLst/>
            </a:prstGeom>
            <a:solidFill>
              <a:srgbClr val="A66BF5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2B837DED-51C3-C20F-D1B0-219A23B1D68A}"/>
                </a:ext>
              </a:extLst>
            </p:cNvPr>
            <p:cNvSpPr/>
            <p:nvPr/>
          </p:nvSpPr>
          <p:spPr>
            <a:xfrm>
              <a:off x="3377435" y="667404"/>
              <a:ext cx="115556" cy="11049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7F11BB3-FF4A-65F8-654D-F2EB420C221E}"/>
                </a:ext>
              </a:extLst>
            </p:cNvPr>
            <p:cNvSpPr/>
            <p:nvPr/>
          </p:nvSpPr>
          <p:spPr>
            <a:xfrm>
              <a:off x="3492460" y="667404"/>
              <a:ext cx="115556" cy="110493"/>
            </a:xfrm>
            <a:prstGeom prst="rect">
              <a:avLst/>
            </a:prstGeom>
            <a:solidFill>
              <a:srgbClr val="D4E6FE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CC0243D-B359-E175-EE7A-415F0105D886}"/>
                </a:ext>
              </a:extLst>
            </p:cNvPr>
            <p:cNvSpPr/>
            <p:nvPr/>
          </p:nvSpPr>
          <p:spPr>
            <a:xfrm>
              <a:off x="3298391" y="1765738"/>
              <a:ext cx="115556" cy="110493"/>
            </a:xfrm>
            <a:prstGeom prst="rect">
              <a:avLst/>
            </a:prstGeom>
            <a:solidFill>
              <a:srgbClr val="FD63B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F3F48F9-F694-76FC-1A30-65B2D7D2B321}"/>
                </a:ext>
              </a:extLst>
            </p:cNvPr>
            <p:cNvSpPr/>
            <p:nvPr/>
          </p:nvSpPr>
          <p:spPr>
            <a:xfrm>
              <a:off x="3413041" y="1765738"/>
              <a:ext cx="115556" cy="110493"/>
            </a:xfrm>
            <a:prstGeom prst="rect">
              <a:avLst/>
            </a:prstGeom>
            <a:solidFill>
              <a:srgbClr val="D7F1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30BED81D-82E1-4FE4-438C-B2603D529A63}"/>
                </a:ext>
              </a:extLst>
            </p:cNvPr>
            <p:cNvSpPr/>
            <p:nvPr/>
          </p:nvSpPr>
          <p:spPr>
            <a:xfrm>
              <a:off x="3528066" y="1765738"/>
              <a:ext cx="115556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DDD256-7E08-902F-422C-2284E8E8E74E}"/>
                </a:ext>
              </a:extLst>
            </p:cNvPr>
            <p:cNvSpPr/>
            <p:nvPr/>
          </p:nvSpPr>
          <p:spPr>
            <a:xfrm>
              <a:off x="3918906" y="1680757"/>
              <a:ext cx="115556" cy="110493"/>
            </a:xfrm>
            <a:prstGeom prst="rect">
              <a:avLst/>
            </a:prstGeom>
            <a:solidFill>
              <a:srgbClr val="B79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DB92C8C7-5EBD-CC2F-0EC5-7F438BF0442F}"/>
                </a:ext>
              </a:extLst>
            </p:cNvPr>
            <p:cNvSpPr/>
            <p:nvPr/>
          </p:nvSpPr>
          <p:spPr>
            <a:xfrm>
              <a:off x="4033556" y="1680757"/>
              <a:ext cx="115556" cy="110493"/>
            </a:xfrm>
            <a:prstGeom prst="rect">
              <a:avLst/>
            </a:prstGeom>
            <a:solidFill>
              <a:srgbClr val="D8F7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1E3FED9-6F50-C896-42DA-926BC75E4D2B}"/>
                </a:ext>
              </a:extLst>
            </p:cNvPr>
            <p:cNvGrpSpPr/>
            <p:nvPr/>
          </p:nvGrpSpPr>
          <p:grpSpPr>
            <a:xfrm>
              <a:off x="3355820" y="807928"/>
              <a:ext cx="1099884" cy="917867"/>
              <a:chOff x="3089120" y="728553"/>
              <a:chExt cx="1099884" cy="91786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136C56-0055-F50F-99DC-B5F3FD63D799}"/>
                  </a:ext>
                </a:extLst>
              </p:cNvPr>
              <p:cNvSpPr txBox="1"/>
              <p:nvPr/>
            </p:nvSpPr>
            <p:spPr>
              <a:xfrm rot="19588049">
                <a:off x="3167238" y="847972"/>
                <a:ext cx="276998" cy="6230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 err="1"/>
                  <a:t>Molwt</a:t>
                </a:r>
                <a:endParaRPr lang="ko-KR" altLang="en-US" sz="600" b="1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893383A-AE28-E3FC-6767-A4198C2FB904}"/>
                  </a:ext>
                </a:extLst>
              </p:cNvPr>
              <p:cNvSpPr txBox="1"/>
              <p:nvPr/>
            </p:nvSpPr>
            <p:spPr>
              <a:xfrm rot="19588049">
                <a:off x="3337457" y="847973"/>
                <a:ext cx="276999" cy="6230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/>
                  <a:t>TPSA</a:t>
                </a:r>
                <a:endParaRPr lang="ko-KR" altLang="en-US" sz="6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70CF49-76D2-7FC8-4DE8-985DC0D12309}"/>
                  </a:ext>
                </a:extLst>
              </p:cNvPr>
              <p:cNvSpPr txBox="1"/>
              <p:nvPr/>
            </p:nvSpPr>
            <p:spPr>
              <a:xfrm rot="19588049">
                <a:off x="3571893" y="832057"/>
                <a:ext cx="276999" cy="8143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/>
                  <a:t>NOCount</a:t>
                </a:r>
                <a:endParaRPr lang="ko-KR" altLang="en-US" sz="600" b="1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C533-D696-685E-DEA7-A91E53384373}"/>
                  </a:ext>
                </a:extLst>
              </p:cNvPr>
              <p:cNvSpPr txBox="1"/>
              <p:nvPr/>
            </p:nvSpPr>
            <p:spPr>
              <a:xfrm rot="19588049">
                <a:off x="3757663" y="832057"/>
                <a:ext cx="276999" cy="8143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/>
                  <a:t>Chi2v</a:t>
                </a:r>
                <a:endParaRPr lang="ko-KR" altLang="en-US" sz="600" b="1" dirty="0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67501012-B967-B1BD-ADEA-7F424F579871}"/>
                  </a:ext>
                </a:extLst>
              </p:cNvPr>
              <p:cNvSpPr/>
              <p:nvPr/>
            </p:nvSpPr>
            <p:spPr>
              <a:xfrm>
                <a:off x="3267374" y="728553"/>
                <a:ext cx="177936" cy="17184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BBC9AF10-5BF6-3EE9-3BF3-5A059815ED06}"/>
                  </a:ext>
                </a:extLst>
              </p:cNvPr>
              <p:cNvSpPr/>
              <p:nvPr/>
            </p:nvSpPr>
            <p:spPr>
              <a:xfrm>
                <a:off x="3444421" y="728553"/>
                <a:ext cx="179715" cy="171841"/>
              </a:xfrm>
              <a:prstGeom prst="rect">
                <a:avLst/>
              </a:prstGeom>
              <a:solidFill>
                <a:srgbClr val="D8BDF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AFBB51ED-5243-2306-327E-6280C19CE3D9}"/>
                  </a:ext>
                </a:extLst>
              </p:cNvPr>
              <p:cNvSpPr/>
              <p:nvPr/>
            </p:nvSpPr>
            <p:spPr>
              <a:xfrm>
                <a:off x="3802675" y="728553"/>
                <a:ext cx="179715" cy="1718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E4D42D5B-9CC5-9BB2-9157-B1D6D17E7321}"/>
                  </a:ext>
                </a:extLst>
              </p:cNvPr>
              <p:cNvSpPr/>
              <p:nvPr/>
            </p:nvSpPr>
            <p:spPr>
              <a:xfrm>
                <a:off x="3622357" y="728553"/>
                <a:ext cx="179715" cy="171841"/>
              </a:xfrm>
              <a:prstGeom prst="rect">
                <a:avLst/>
              </a:prstGeom>
              <a:solidFill>
                <a:srgbClr val="FDD1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D3D0F171-442A-F083-DFAB-81E4FF8FC67A}"/>
                  </a:ext>
                </a:extLst>
              </p:cNvPr>
              <p:cNvSpPr/>
              <p:nvPr/>
            </p:nvSpPr>
            <p:spPr>
              <a:xfrm>
                <a:off x="3089120" y="728553"/>
                <a:ext cx="179715" cy="1718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94DD429-36EA-5587-51A2-2454D40385A8}"/>
                  </a:ext>
                </a:extLst>
              </p:cNvPr>
              <p:cNvSpPr txBox="1"/>
              <p:nvPr/>
            </p:nvSpPr>
            <p:spPr>
              <a:xfrm>
                <a:off x="3754357" y="823314"/>
                <a:ext cx="4346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...</a:t>
                </a:r>
                <a:endParaRPr lang="ko-KR" altLang="en-US" sz="1000" b="1" dirty="0"/>
              </a:p>
            </p:txBody>
          </p:sp>
        </p:grpSp>
      </p:grpSp>
      <p:pic>
        <p:nvPicPr>
          <p:cNvPr id="196" name="그림 19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A5245B-B94F-DFF8-8E53-18E1999DF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53" y="2173576"/>
            <a:ext cx="1228525" cy="369331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E9B5B68-C59C-51AE-C17F-6FE6BBA434F1}"/>
              </a:ext>
            </a:extLst>
          </p:cNvPr>
          <p:cNvSpPr txBox="1"/>
          <p:nvPr/>
        </p:nvSpPr>
        <p:spPr>
          <a:xfrm>
            <a:off x="47625" y="61029"/>
            <a:ext cx="207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Stage #1. </a:t>
            </a:r>
          </a:p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Structural &amp; Descriptor extraction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7DB0F10-FC5E-4C14-113E-D04D5FF69B35}"/>
              </a:ext>
            </a:extLst>
          </p:cNvPr>
          <p:cNvSpPr txBox="1"/>
          <p:nvPr/>
        </p:nvSpPr>
        <p:spPr>
          <a:xfrm rot="19588049">
            <a:off x="281531" y="2928587"/>
            <a:ext cx="292388" cy="497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 err="1"/>
              <a:t>Molwt</a:t>
            </a:r>
            <a:endParaRPr lang="ko-KR" altLang="en-US" sz="7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E6B446A-A606-585E-B6EC-44756C961551}"/>
              </a:ext>
            </a:extLst>
          </p:cNvPr>
          <p:cNvSpPr txBox="1"/>
          <p:nvPr/>
        </p:nvSpPr>
        <p:spPr>
          <a:xfrm rot="19588049">
            <a:off x="1552461" y="2927752"/>
            <a:ext cx="292388" cy="507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 err="1"/>
              <a:t>fr_bicycle</a:t>
            </a:r>
            <a:endParaRPr lang="ko-KR" altLang="en-US" sz="700" b="1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D9B3752-08EC-2B26-DCD5-44F74745DC37}"/>
              </a:ext>
            </a:extLst>
          </p:cNvPr>
          <p:cNvSpPr txBox="1"/>
          <p:nvPr/>
        </p:nvSpPr>
        <p:spPr>
          <a:xfrm>
            <a:off x="1235558" y="2889237"/>
            <a:ext cx="43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...</a:t>
            </a:r>
            <a:endParaRPr lang="ko-KR" altLang="en-US" sz="1000" b="1" dirty="0"/>
          </a:p>
        </p:txBody>
      </p:sp>
      <p:pic>
        <p:nvPicPr>
          <p:cNvPr id="2" name="그림 1" descr="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45309C-7419-1046-C141-D8A0E864C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32" y="722456"/>
            <a:ext cx="1393746" cy="105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5C16AE-B7B1-3DF9-6D1F-B4EBCCC191F5}"/>
              </a:ext>
            </a:extLst>
          </p:cNvPr>
          <p:cNvSpPr txBox="1"/>
          <p:nvPr/>
        </p:nvSpPr>
        <p:spPr>
          <a:xfrm>
            <a:off x="5119075" y="1692433"/>
            <a:ext cx="987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Prediction</a:t>
            </a:r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1433A-A054-E6AA-6703-247FD1E0FC60}"/>
              </a:ext>
            </a:extLst>
          </p:cNvPr>
          <p:cNvSpPr txBox="1"/>
          <p:nvPr/>
        </p:nvSpPr>
        <p:spPr>
          <a:xfrm>
            <a:off x="5123899" y="3145747"/>
            <a:ext cx="987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Interpretation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5E6F4-9000-607B-6F37-94E4AB6380DB}"/>
              </a:ext>
            </a:extLst>
          </p:cNvPr>
          <p:cNvSpPr txBox="1"/>
          <p:nvPr/>
        </p:nvSpPr>
        <p:spPr>
          <a:xfrm>
            <a:off x="2086797" y="2297297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Kronecker-product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EDF30-E1C7-B928-3637-E787AE541BAB}"/>
              </a:ext>
            </a:extLst>
          </p:cNvPr>
          <p:cNvSpPr txBox="1"/>
          <p:nvPr/>
        </p:nvSpPr>
        <p:spPr>
          <a:xfrm>
            <a:off x="2033397" y="386045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Graph modality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F0668-B891-0E50-6620-1E4BBA892C11}"/>
              </a:ext>
            </a:extLst>
          </p:cNvPr>
          <p:cNvSpPr txBox="1"/>
          <p:nvPr/>
        </p:nvSpPr>
        <p:spPr>
          <a:xfrm>
            <a:off x="3321352" y="382346"/>
            <a:ext cx="1600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Descriptor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modality</a:t>
            </a:r>
            <a:endParaRPr lang="ko-KR" altLang="en-US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4F1E7-9DA6-9504-CDBB-658625B64DBC}"/>
              </a:ext>
            </a:extLst>
          </p:cNvPr>
          <p:cNvSpPr txBox="1"/>
          <p:nvPr/>
        </p:nvSpPr>
        <p:spPr>
          <a:xfrm>
            <a:off x="3303173" y="1875296"/>
            <a:ext cx="13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900" dirty="0"/>
              <a:t>Enforcing parsimonious variable selection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42195-573F-D8AA-4A41-2EC4079B9345}"/>
              </a:ext>
            </a:extLst>
          </p:cNvPr>
          <p:cNvSpPr txBox="1"/>
          <p:nvPr/>
        </p:nvSpPr>
        <p:spPr>
          <a:xfrm>
            <a:off x="2292889" y="3154080"/>
            <a:ext cx="2224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900" dirty="0"/>
              <a:t>Modeling sparse cross-modal interactions</a:t>
            </a:r>
            <a:endParaRPr lang="ko-KR" altLang="en-US" sz="900" dirty="0"/>
          </a:p>
        </p:txBody>
      </p:sp>
      <p:pic>
        <p:nvPicPr>
          <p:cNvPr id="25" name="그림 24" descr="원, 스크린샷, 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4D7658-2F74-B0E3-3A5B-EDC126F646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32" y="2543610"/>
            <a:ext cx="366140" cy="366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38578-5206-CED2-E1A9-9667073132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4861">
            <a:off x="2468229" y="2750725"/>
            <a:ext cx="797709" cy="638526"/>
          </a:xfrm>
          <a:prstGeom prst="rect">
            <a:avLst/>
          </a:prstGeom>
        </p:spPr>
      </p:pic>
      <p:pic>
        <p:nvPicPr>
          <p:cNvPr id="11" name="그림 1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939A12-B162-1FA9-6E5E-95040F3E2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20" y="2749030"/>
            <a:ext cx="291772" cy="337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0D1868-BBDF-4246-5C4F-5FF9F1E10D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60" y="2552915"/>
            <a:ext cx="722406" cy="655400"/>
          </a:xfrm>
          <a:prstGeom prst="rect">
            <a:avLst/>
          </a:prstGeom>
        </p:spPr>
      </p:pic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6E4E05F6-FD54-26E1-E928-36BF994302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33973" y="2744302"/>
            <a:ext cx="375523" cy="426859"/>
          </a:xfrm>
          <a:prstGeom prst="curvedConnector4">
            <a:avLst>
              <a:gd name="adj1" fmla="val -19363"/>
              <a:gd name="adj2" fmla="val 67088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996F1D14-CEB3-3993-285C-6A022B24444F}"/>
              </a:ext>
            </a:extLst>
          </p:cNvPr>
          <p:cNvCxnSpPr>
            <a:cxnSpLocks/>
          </p:cNvCxnSpPr>
          <p:nvPr/>
        </p:nvCxnSpPr>
        <p:spPr>
          <a:xfrm flipV="1">
            <a:off x="2978692" y="2916455"/>
            <a:ext cx="559123" cy="266266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6241381E-0DB4-9E34-2452-F5CE85F37B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6702" y="2361260"/>
            <a:ext cx="112174" cy="657448"/>
          </a:xfrm>
          <a:prstGeom prst="curved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6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1425</TotalTime>
  <Words>64</Words>
  <Application>Microsoft Office PowerPoint</Application>
  <PresentationFormat>사용자 지정</PresentationFormat>
  <Paragraphs>30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Calibri</vt:lpstr>
      <vt:lpstr>맑은 고딕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linden5j@naver.com</dc:creator>
  <cp:lastModifiedBy>linden5j@naver.com</cp:lastModifiedBy>
  <cp:revision>142</cp:revision>
  <dcterms:created xsi:type="dcterms:W3CDTF">2025-02-20T13:34:48Z</dcterms:created>
  <dcterms:modified xsi:type="dcterms:W3CDTF">2025-11-28T13:51:08Z</dcterms:modified>
</cp:coreProperties>
</file>